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6" r:id="rId6"/>
    <p:sldId id="267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1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Carter" initials="AC" lastIdx="3" clrIdx="0">
    <p:extLst>
      <p:ext uri="{19B8F6BF-5375-455C-9EA6-DF929625EA0E}">
        <p15:presenceInfo xmlns:p15="http://schemas.microsoft.com/office/powerpoint/2012/main" userId="S-1-5-21-1229272821-879983540-682003330-393233" providerId="AD"/>
      </p:ext>
    </p:extLst>
  </p:cmAuthor>
  <p:cmAuthor id="2" name="Sarah Hamm Rush" initials="SHR" lastIdx="3" clrIdx="1">
    <p:extLst>
      <p:ext uri="{19B8F6BF-5375-455C-9EA6-DF929625EA0E}">
        <p15:presenceInfo xmlns:p15="http://schemas.microsoft.com/office/powerpoint/2012/main" userId="S-1-5-21-1229272821-879983540-682003330-390400" providerId="AD"/>
      </p:ext>
    </p:extLst>
  </p:cmAuthor>
  <p:cmAuthor id="3" name="Martin Gross" initials="MG" lastIdx="24" clrIdx="2">
    <p:extLst>
      <p:ext uri="{19B8F6BF-5375-455C-9EA6-DF929625EA0E}">
        <p15:presenceInfo xmlns:p15="http://schemas.microsoft.com/office/powerpoint/2012/main" userId="S-1-5-21-1229272821-879983540-682003330-212684" providerId="AD"/>
      </p:ext>
    </p:extLst>
  </p:cmAuthor>
  <p:cmAuthor id="4" name="Gina Dallabetta" initials="GD" lastIdx="1" clrIdx="3">
    <p:extLst>
      <p:ext uri="{19B8F6BF-5375-455C-9EA6-DF929625EA0E}">
        <p15:presenceInfo xmlns:p15="http://schemas.microsoft.com/office/powerpoint/2012/main" userId="S-1-5-21-1229272821-879983540-682003330-155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ustomiz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9144000" cy="6858000"/>
          </a:xfrm>
        </p:spPr>
        <p:txBody>
          <a:bodyPr lIns="4754880" tIns="1920240" rIns="0" bIns="0"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on the icon to insert a </a:t>
            </a:r>
            <a:br>
              <a:rPr lang="en-US"/>
            </a:br>
            <a:r>
              <a:rPr lang="en-US"/>
              <a:t>new photo. Detailed instructions </a:t>
            </a:r>
            <a:br>
              <a:rPr lang="en-US"/>
            </a:br>
            <a:r>
              <a:rPr lang="en-US"/>
              <a:t>can be found on the slide titled</a:t>
            </a:r>
            <a:br>
              <a:rPr lang="en-US"/>
            </a:br>
            <a:r>
              <a:rPr lang="en-US"/>
              <a:t>“CHANGING THE PHOTO ON </a:t>
            </a:r>
            <a:br>
              <a:rPr lang="en-US"/>
            </a:br>
            <a:r>
              <a:rPr lang="en-US"/>
              <a:t>YOUR TITLE SLIDE.”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8" y="2459705"/>
            <a:ext cx="4140200" cy="1130065"/>
          </a:xfr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MAIN TITLE HERE – UP TO 2 LINES (ALL CAPS)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8" y="3629783"/>
            <a:ext cx="4140200" cy="696687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Sub-Title Here – Up To 2 Lines (Initial Caps)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65128" y="5408085"/>
            <a:ext cx="4140200" cy="1014491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 1</a:t>
            </a:r>
          </a:p>
          <a:p>
            <a:pPr lvl="2"/>
            <a:r>
              <a:rPr lang="en-US"/>
              <a:t>Presenter Name 2</a:t>
            </a:r>
          </a:p>
          <a:p>
            <a:pPr lvl="4"/>
            <a:r>
              <a:rPr lang="en-US"/>
              <a:t>Presenter Name 3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65126" y="4657347"/>
            <a:ext cx="4140201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1E8BFD-BBC4-4166-A9C1-E57D7EA99537}" type="datetime1">
              <a:rPr lang="en-US" smtClean="0">
                <a:solidFill>
                  <a:srgbClr val="FFFFFF"/>
                </a:solidFill>
              </a:rPr>
              <a:t>7/24/2018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5816600" y="6527945"/>
            <a:ext cx="2895600" cy="207464"/>
          </a:xfr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pPr algn="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4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718736"/>
            <a:ext cx="3170238" cy="451908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1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/>
              <a:t>Insert bullet list at 1/3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656015" y="0"/>
            <a:ext cx="5487987" cy="6858000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69312"/>
            <a:ext cx="201168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646178"/>
            <a:ext cx="3170238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316552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3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9" y="3513668"/>
            <a:ext cx="1825832" cy="3344333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558829" y="3513668"/>
            <a:ext cx="3585172" cy="3344333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718736"/>
            <a:ext cx="3170238" cy="451908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1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2">
              <a:spcBef>
                <a:spcPts val="600"/>
              </a:spcBef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/>
              <a:t>Insert bullet list at 1/3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665538" y="0"/>
            <a:ext cx="5478462" cy="338937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69312"/>
            <a:ext cx="201168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646178"/>
            <a:ext cx="3170238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56116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4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7325138" y="0"/>
            <a:ext cx="1818861" cy="338937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3665540" y="0"/>
            <a:ext cx="3599965" cy="338937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9" y="3468624"/>
            <a:ext cx="1825832" cy="338937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560945" y="3468624"/>
            <a:ext cx="3583057" cy="338937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718736"/>
            <a:ext cx="3170238" cy="451908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1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2">
              <a:spcBef>
                <a:spcPts val="600"/>
              </a:spcBef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/>
              <a:t>Insert bullet list at 1/3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69312"/>
            <a:ext cx="201168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646178"/>
            <a:ext cx="3170238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216064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5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718736"/>
            <a:ext cx="3170238" cy="451908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1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/>
              <a:t>Insert bullet list at 1/3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69312"/>
            <a:ext cx="201168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646178"/>
            <a:ext cx="3170238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7360920" y="2"/>
            <a:ext cx="1783080" cy="3401484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3665539" y="2"/>
            <a:ext cx="3629785" cy="3401484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5513229" y="3481919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8" y="3481919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360920" y="3479006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1444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6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7360920" y="2"/>
            <a:ext cx="1783080" cy="2272748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3665539" y="2"/>
            <a:ext cx="3629785" cy="412805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1" hasCustomPrompt="1"/>
          </p:nvPr>
        </p:nvSpPr>
        <p:spPr>
          <a:xfrm>
            <a:off x="7360920" y="2352262"/>
            <a:ext cx="1783080" cy="1775793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on the icon to insert a new photo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5513229" y="4207565"/>
            <a:ext cx="1783080" cy="2653349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8" y="4207568"/>
            <a:ext cx="1783080" cy="2653349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360920" y="4204653"/>
            <a:ext cx="1783080" cy="2653349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718736"/>
            <a:ext cx="3170238" cy="451908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1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/>
              <a:t>Insert bullet list at 1/3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69312"/>
            <a:ext cx="201168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646178"/>
            <a:ext cx="3170238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396787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6 Image Grid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718736"/>
            <a:ext cx="3170238" cy="451908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1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/>
              <a:t>Insert bullet list at 1/3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69312"/>
            <a:ext cx="201168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646178"/>
            <a:ext cx="3170238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5513229" y="3481919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8" y="3481919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360920" y="3479006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5513229" y="2915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3665538" y="2915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7360920" y="2"/>
            <a:ext cx="1783080" cy="3378996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0015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 + Copy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6" y="4916559"/>
            <a:ext cx="8329613" cy="1340311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 b="0" baseline="0"/>
            </a:lvl1pPr>
            <a:lvl2pPr marL="171442" indent="-171442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884" indent="-171442"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12" indent="-17303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54" indent="-171442">
              <a:spcBef>
                <a:spcPts val="600"/>
              </a:spcBef>
              <a:spcAft>
                <a:spcPts val="0"/>
              </a:spcAft>
              <a:defRPr baseline="0"/>
            </a:lvl5pPr>
          </a:lstStyle>
          <a:p>
            <a:pPr lvl="0"/>
            <a:r>
              <a:rPr lang="en-US"/>
              <a:t>Insert bullet list at full-width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646179"/>
            <a:ext cx="8329613" cy="69757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357188" y="1598087"/>
            <a:ext cx="8355012" cy="31594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559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zeable Photo Slide (Full Fra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 lIns="182880" tIns="1828800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/>
              <a:t>Click on the icon to insert </a:t>
            </a:r>
            <a:br>
              <a:rPr lang="en-US"/>
            </a:br>
            <a:r>
              <a:rPr lang="en-US"/>
              <a:t>a new full-frame photo.</a:t>
            </a:r>
          </a:p>
        </p:txBody>
      </p:sp>
    </p:spTree>
    <p:extLst>
      <p:ext uri="{BB962C8B-B14F-4D97-AF65-F5344CB8AC3E}">
        <p14:creationId xmlns:p14="http://schemas.microsoft.com/office/powerpoint/2010/main" val="108098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(Max of 2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6" y="1504121"/>
            <a:ext cx="8329613" cy="511656"/>
          </a:xfrm>
        </p:spPr>
        <p:txBody>
          <a:bodyPr/>
          <a:lstStyle>
            <a:lvl1pPr>
              <a:spcBef>
                <a:spcPts val="600"/>
              </a:spcBef>
              <a:defRPr sz="1400" b="0" baseline="0"/>
            </a:lvl1pPr>
            <a:lvl2pPr marL="171442" indent="-171442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884" indent="-171442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12" indent="-173030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54" indent="-171442">
              <a:spcBef>
                <a:spcPts val="336"/>
              </a:spcBef>
              <a:defRPr baseline="0"/>
            </a:lvl5pPr>
          </a:lstStyle>
          <a:p>
            <a:pPr lvl="0"/>
            <a:r>
              <a:rPr lang="en-US"/>
              <a:t>Explanatory text goes here, up to 2 lines. This slide accommodates 21 headshots.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57188" y="2100187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39340" y="2100187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321489" y="2100187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803635" y="2100187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646178"/>
            <a:ext cx="8347075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HEADSHOT SLIDE (MAX OF 21)</a:t>
            </a:r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598264" y="2100187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080413" y="2100187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562565" y="2100187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57188" y="3566331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839340" y="3566331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4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5321489" y="3566331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7803635" y="3566331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1598264" y="3566331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8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080413" y="3566331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562565" y="3566331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357188" y="5032478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839340" y="5032478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5321489" y="5032478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7803635" y="5032478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1598264" y="5032478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4080413" y="5032478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562565" y="5032478"/>
            <a:ext cx="908565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5994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(Max of 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357188" y="1619251"/>
            <a:ext cx="13716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1788238" y="2594036"/>
            <a:ext cx="1305254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18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357188" y="3710517"/>
            <a:ext cx="13716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19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1788238" y="4685301"/>
            <a:ext cx="1305254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0" hasCustomPrompt="1"/>
          </p:nvPr>
        </p:nvSpPr>
        <p:spPr>
          <a:xfrm>
            <a:off x="3193271" y="1619251"/>
            <a:ext cx="13716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22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4624321" y="2594036"/>
            <a:ext cx="1305254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0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3193271" y="3710517"/>
            <a:ext cx="13716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31" name="Text Placeholder 22"/>
          <p:cNvSpPr>
            <a:spLocks noGrp="1"/>
          </p:cNvSpPr>
          <p:nvPr>
            <p:ph type="body" sz="quarter" idx="23" hasCustomPrompt="1"/>
          </p:nvPr>
        </p:nvSpPr>
        <p:spPr>
          <a:xfrm>
            <a:off x="4624321" y="4685301"/>
            <a:ext cx="1305254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2" name="Picture Placeholder 20"/>
          <p:cNvSpPr>
            <a:spLocks noGrp="1"/>
          </p:cNvSpPr>
          <p:nvPr>
            <p:ph type="pic" sz="quarter" idx="24" hasCustomPrompt="1"/>
          </p:nvPr>
        </p:nvSpPr>
        <p:spPr>
          <a:xfrm>
            <a:off x="6015759" y="1619251"/>
            <a:ext cx="13716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7446811" y="2594036"/>
            <a:ext cx="1305254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4" name="Picture Placeholder 20"/>
          <p:cNvSpPr>
            <a:spLocks noGrp="1"/>
          </p:cNvSpPr>
          <p:nvPr>
            <p:ph type="pic" sz="quarter" idx="26" hasCustomPrompt="1"/>
          </p:nvPr>
        </p:nvSpPr>
        <p:spPr>
          <a:xfrm>
            <a:off x="6015759" y="3710517"/>
            <a:ext cx="13716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35" name="Text Placeholder 22"/>
          <p:cNvSpPr>
            <a:spLocks noGrp="1"/>
          </p:cNvSpPr>
          <p:nvPr>
            <p:ph type="body" sz="quarter" idx="27" hasCustomPrompt="1"/>
          </p:nvPr>
        </p:nvSpPr>
        <p:spPr>
          <a:xfrm>
            <a:off x="7446811" y="4685301"/>
            <a:ext cx="1305254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65126" y="646178"/>
            <a:ext cx="8347075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HEADSHOT SLIDE (MAX OF 5 – SPEAKER OR TEAM LAYOUT</a:t>
            </a:r>
          </a:p>
        </p:txBody>
      </p:sp>
    </p:spTree>
    <p:extLst>
      <p:ext uri="{BB962C8B-B14F-4D97-AF65-F5344CB8AC3E}">
        <p14:creationId xmlns:p14="http://schemas.microsoft.com/office/powerpoint/2010/main" val="52704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6" y="2486275"/>
            <a:ext cx="8347074" cy="949079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300"/>
              </a:lnSpc>
              <a:defRPr sz="2300" b="0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MAIN TITLE HERE – UP TO 2 FULL-WIDTH LINES (ALL CAPS)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7" y="3501612"/>
            <a:ext cx="8347075" cy="586885"/>
          </a:xfr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400" b="0">
                <a:solidFill>
                  <a:schemeClr val="accent4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Sub-Title Here – Up To 2 Lines (Initial Caps)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65127" y="5413250"/>
            <a:ext cx="8329613" cy="1014491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Presenter Name 1</a:t>
            </a:r>
          </a:p>
          <a:p>
            <a:pPr lvl="2"/>
            <a:r>
              <a:rPr lang="en-US"/>
              <a:t>Presenter Name 2</a:t>
            </a:r>
          </a:p>
          <a:p>
            <a:pPr lvl="4"/>
            <a:r>
              <a:rPr lang="en-US"/>
              <a:t>Presenter Name 3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65127" y="4657347"/>
            <a:ext cx="8347075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6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7838C54-5727-4934-A88D-EAE02FCEF12F}" type="datetime1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7/24/2018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65127" y="4293719"/>
            <a:ext cx="834707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C:\Users\TERESA~1\AppData\Local\Temp\vmware-Teresa Sharp\VMwareDnD\99bbe9a7\BMGF_red_box_2i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80" y="1"/>
            <a:ext cx="164592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5816600" y="6527945"/>
            <a:ext cx="2895600" cy="207464"/>
          </a:xfrm>
        </p:spPr>
        <p:txBody>
          <a:bodyPr/>
          <a:lstStyle>
            <a:lvl1pPr>
              <a:defRPr sz="500"/>
            </a:lvl1pPr>
          </a:lstStyle>
          <a:p>
            <a:pPr algn="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7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357188" y="4399773"/>
            <a:ext cx="8355012" cy="1952347"/>
          </a:xfrm>
        </p:spPr>
        <p:txBody>
          <a:bodyPr anchor="t"/>
          <a:lstStyle>
            <a:lvl1pPr marL="0" indent="0">
              <a:spcBef>
                <a:spcPts val="600"/>
              </a:spcBef>
              <a:buNone/>
              <a:defRPr sz="1400" b="0" baseline="0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explanatory copy here.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357188" y="3928615"/>
            <a:ext cx="8355012" cy="465864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300" b="1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subtitle here – recommend a limit of 1 line.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5967780" y="1716786"/>
            <a:ext cx="2742652" cy="2084751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17" hasCustomPrompt="1"/>
          </p:nvPr>
        </p:nvSpPr>
        <p:spPr>
          <a:xfrm>
            <a:off x="3166345" y="1723747"/>
            <a:ext cx="2739888" cy="2077788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365410" y="1720581"/>
            <a:ext cx="2740475" cy="2080955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646179"/>
            <a:ext cx="8329613" cy="69757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129536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357188" y="4504336"/>
            <a:ext cx="1856232" cy="173724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42" indent="-171442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000" baseline="0"/>
            </a:lvl2pPr>
            <a:lvl3pPr marL="341297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0030" algn="l"/>
              </a:tabLst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363814" y="1522792"/>
            <a:ext cx="8355012" cy="624061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explanatory copy here.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4663194" y="2338765"/>
            <a:ext cx="1865376" cy="198729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17" hasCustomPrompt="1"/>
          </p:nvPr>
        </p:nvSpPr>
        <p:spPr>
          <a:xfrm>
            <a:off x="2510191" y="2338765"/>
            <a:ext cx="1865376" cy="198729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357188" y="2338765"/>
            <a:ext cx="1865376" cy="198729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646179"/>
            <a:ext cx="8329613" cy="69757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  <p:sp>
        <p:nvSpPr>
          <p:cNvPr id="33" name="Picture Placeholder 20"/>
          <p:cNvSpPr>
            <a:spLocks noGrp="1"/>
          </p:cNvSpPr>
          <p:nvPr>
            <p:ph type="pic" sz="quarter" idx="21" hasCustomPrompt="1"/>
          </p:nvPr>
        </p:nvSpPr>
        <p:spPr>
          <a:xfrm>
            <a:off x="6832537" y="2338765"/>
            <a:ext cx="1865376" cy="198729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a photo</a:t>
            </a:r>
          </a:p>
        </p:txBody>
      </p:sp>
      <p:sp>
        <p:nvSpPr>
          <p:cNvPr id="34" name="Text Placehold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2510191" y="4504336"/>
            <a:ext cx="1856232" cy="173724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42" indent="-171442">
              <a:spcBef>
                <a:spcPts val="600"/>
              </a:spcBef>
              <a:buFont typeface="Wingdings" panose="05000000000000000000" pitchFamily="2" charset="2"/>
              <a:buChar char="§"/>
              <a:defRPr sz="1000" baseline="0"/>
            </a:lvl2pPr>
            <a:lvl3pPr marL="341297" indent="-171442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35" name="Text Placeholder 22"/>
          <p:cNvSpPr>
            <a:spLocks noGrp="1"/>
          </p:cNvSpPr>
          <p:nvPr>
            <p:ph type="body" sz="quarter" idx="23" hasCustomPrompt="1"/>
          </p:nvPr>
        </p:nvSpPr>
        <p:spPr>
          <a:xfrm>
            <a:off x="4663194" y="4504336"/>
            <a:ext cx="1856232" cy="173724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42" indent="-171442">
              <a:spcBef>
                <a:spcPts val="600"/>
              </a:spcBef>
              <a:buFont typeface="Wingdings" panose="05000000000000000000" pitchFamily="2" charset="2"/>
              <a:buChar char="§"/>
              <a:defRPr sz="1000" baseline="0"/>
            </a:lvl2pPr>
            <a:lvl3pPr marL="341297" indent="-171442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36" name="Text Placeholder 22"/>
          <p:cNvSpPr>
            <a:spLocks noGrp="1"/>
          </p:cNvSpPr>
          <p:nvPr>
            <p:ph type="body" sz="quarter" idx="24" hasCustomPrompt="1"/>
          </p:nvPr>
        </p:nvSpPr>
        <p:spPr>
          <a:xfrm>
            <a:off x="6841681" y="4504336"/>
            <a:ext cx="1856232" cy="173724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42" indent="-171442">
              <a:spcBef>
                <a:spcPts val="600"/>
              </a:spcBef>
              <a:buFont typeface="Wingdings" panose="05000000000000000000" pitchFamily="2" charset="2"/>
              <a:buChar char="§"/>
              <a:defRPr sz="1000" baseline="0"/>
            </a:lvl2pPr>
            <a:lvl3pPr marL="341297" indent="-171442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331912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9D35927-5872-426A-A4D7-5167095EAB9B}" type="datetime1">
              <a:rPr lang="en-US" smtClean="0">
                <a:solidFill>
                  <a:srgbClr val="59452A"/>
                </a:solidFill>
              </a:rPr>
              <a:t>7/24/2018</a:t>
            </a:fld>
            <a:endParaRPr lang="en-US">
              <a:solidFill>
                <a:srgbClr val="59452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5BCF-7047-459C-929B-AFB1A5468D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29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6" y="629571"/>
            <a:ext cx="8329613" cy="697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5126" y="1718734"/>
            <a:ext cx="8329613" cy="4519083"/>
          </a:xfrm>
          <a:prstGeom prst="rect">
            <a:avLst/>
          </a:prstGeom>
        </p:spPr>
        <p:txBody>
          <a:bodyPr/>
          <a:lstStyle>
            <a:lvl2pPr marL="458765" indent="-222239">
              <a:defRPr/>
            </a:lvl2pPr>
            <a:lvl3pPr marL="914355" indent="-220652">
              <a:defRPr/>
            </a:lvl3pPr>
            <a:lvl4pPr marL="1368357" indent="-217478">
              <a:buFont typeface="Arial" pitchFamily="34" charset="0"/>
              <a:buChar char="–"/>
              <a:defRPr/>
            </a:lvl4pPr>
            <a:lvl5pPr>
              <a:buFont typeface="Arial" pitchFamily="34" charset="0"/>
              <a:buChar char="◦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937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63949E39-1554-4672-8498-D12BFBAD13E1}" type="datetime1">
              <a:rPr lang="en-US" smtClean="0">
                <a:solidFill>
                  <a:srgbClr val="59452A"/>
                </a:solidFill>
              </a:rPr>
              <a:t>7/24/2018</a:t>
            </a:fld>
            <a:endParaRPr lang="en-US">
              <a:solidFill>
                <a:srgbClr val="5945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305E-95D7-4DD2-ADC4-31D479C60C2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70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78F00E96-676A-4855-8247-E5CEED4ED34A}" type="datetime1">
              <a:rPr lang="en-US" smtClean="0">
                <a:solidFill>
                  <a:srgbClr val="59452A"/>
                </a:solidFill>
              </a:rPr>
              <a:t>7/24/2018</a:t>
            </a:fld>
            <a:endParaRPr lang="en-US">
              <a:solidFill>
                <a:srgbClr val="59452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305E-95D7-4DD2-ADC4-31D479C60C2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56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7A3AC024-CDDA-4E7C-9485-F36E028CA9BB}" type="datetimeFigureOut">
              <a:rPr lang="en-US" smtClean="0">
                <a:solidFill>
                  <a:srgbClr val="59452A"/>
                </a:solidFill>
              </a:rPr>
              <a:pPr defTabSz="685783"/>
              <a:t>7/24/2018</a:t>
            </a:fld>
            <a:endParaRPr lang="en-US">
              <a:solidFill>
                <a:srgbClr val="5945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24C22624-E318-4A30-AAE6-21424534D17D}" type="slidenum">
              <a:rPr lang="en-US" smtClean="0">
                <a:solidFill>
                  <a:srgbClr val="000000"/>
                </a:solidFill>
              </a:rPr>
              <a:pPr defTabSz="685783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14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-Only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6858000"/>
          </a:xfrm>
          <a:solidFill>
            <a:schemeClr val="accent3"/>
          </a:solidFill>
        </p:spPr>
        <p:txBody>
          <a:bodyPr lIns="365760" tIns="685800" rIns="365760" bIns="1828800"/>
          <a:lstStyle>
            <a:lvl1pPr marL="0" indent="0">
              <a:lnSpc>
                <a:spcPts val="3400"/>
              </a:lnSpc>
              <a:spcBef>
                <a:spcPts val="1200"/>
              </a:spcBef>
              <a:buNone/>
              <a:defRPr lang="en-US" sz="3000" kern="1200" cap="all" baseline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buNone/>
              <a:defRPr lang="en-US" sz="3600" kern="12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49988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 + Copy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6" y="1718735"/>
            <a:ext cx="8329613" cy="451908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 b="0" baseline="0"/>
            </a:lvl1pPr>
            <a:lvl2pPr marL="171442" indent="-171442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884" indent="-171442"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12" indent="-17303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54" indent="-171442">
              <a:spcBef>
                <a:spcPts val="600"/>
              </a:spcBef>
              <a:spcAft>
                <a:spcPts val="0"/>
              </a:spcAft>
              <a:defRPr baseline="0"/>
            </a:lvl5pPr>
          </a:lstStyle>
          <a:p>
            <a:pPr lvl="0"/>
            <a:r>
              <a:rPr lang="en-US"/>
              <a:t>Insert bullet list at full-width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646179"/>
            <a:ext cx="8329613" cy="69757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336078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 + Bol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6" y="1519629"/>
            <a:ext cx="8329613" cy="398213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sz="1400" b="1" baseline="0"/>
            </a:lvl1pPr>
            <a:lvl2pPr marL="171442" indent="-171442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884" indent="-171442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12" indent="-173030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54" indent="-171442">
              <a:spcBef>
                <a:spcPts val="336"/>
              </a:spcBef>
              <a:defRPr baseline="0"/>
            </a:lvl5pPr>
          </a:lstStyle>
          <a:p>
            <a:pPr lvl="0"/>
            <a:r>
              <a:rPr lang="en-US"/>
              <a:t>Insert bullet list at full-width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65127" y="2038299"/>
            <a:ext cx="8347075" cy="4221604"/>
          </a:xfrm>
        </p:spPr>
        <p:txBody>
          <a:bodyPr/>
          <a:lstStyle>
            <a:lvl1pPr>
              <a:spcBef>
                <a:spcPts val="600"/>
              </a:spcBef>
              <a:defRPr sz="1300"/>
            </a:lvl1pPr>
            <a:lvl2pPr>
              <a:spcBef>
                <a:spcPts val="600"/>
              </a:spcBef>
              <a:defRPr sz="13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100"/>
            </a:lvl4pPr>
            <a:lvl5pPr>
              <a:spcBef>
                <a:spcPts val="600"/>
              </a:spcBef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646179"/>
            <a:ext cx="8329613" cy="69757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80521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dth Head + 2/3 Copy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65539" y="712944"/>
            <a:ext cx="5046662" cy="5535456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Insert bullet list at 2/3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65125" y="646178"/>
            <a:ext cx="3170238" cy="862195"/>
          </a:xfrm>
          <a:prstGeom prst="rect">
            <a:avLst/>
          </a:prstGeom>
        </p:spPr>
        <p:txBody>
          <a:bodyPr anchor="t"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3653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, Copy +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5127" y="1162282"/>
            <a:ext cx="8329613" cy="600132"/>
          </a:xfrm>
        </p:spPr>
        <p:txBody>
          <a:bodyPr/>
          <a:lstStyle>
            <a:lvl1pPr marL="0" indent="0">
              <a:buNone/>
              <a:defRPr sz="1250" baseline="0"/>
            </a:lvl1pPr>
            <a:lvl2pPr marL="0" indent="0">
              <a:buFont typeface="Arial" panose="020B0604020202020204" pitchFamily="34" charset="0"/>
              <a:buNone/>
              <a:defRPr sz="1250"/>
            </a:lvl2pPr>
            <a:lvl3pPr marL="0" indent="0">
              <a:buNone/>
              <a:defRPr sz="1250"/>
            </a:lvl3pPr>
            <a:lvl4pPr marL="0" indent="0">
              <a:buNone/>
              <a:defRPr sz="1250"/>
            </a:lvl4pPr>
            <a:lvl5pPr marL="0" indent="0">
              <a:buNone/>
              <a:defRPr sz="1250"/>
            </a:lvl5pPr>
          </a:lstStyle>
          <a:p>
            <a:pPr lvl="0"/>
            <a:r>
              <a:rPr lang="en-US"/>
              <a:t>Insert sub-headline or explanatory copy here – up to 2 full-width lines.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365126" y="1949453"/>
            <a:ext cx="8329613" cy="4288367"/>
          </a:xfrm>
        </p:spPr>
        <p:txBody>
          <a:bodyPr tIns="1097280"/>
          <a:lstStyle>
            <a:lvl1pPr marL="0" indent="0" algn="ctr">
              <a:buNone/>
              <a:defRPr sz="1200" baseline="0"/>
            </a:lvl1pPr>
            <a:lvl2pPr marL="0" indent="0">
              <a:buFont typeface="Arial" panose="020B0604020202020204" pitchFamily="34" charset="0"/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/>
              <a:t>Click icon to insert visual element here at full-width of slide.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6" y="646176"/>
            <a:ext cx="8329613" cy="5092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1 FULL-WIDTH LINE</a:t>
            </a:r>
          </a:p>
        </p:txBody>
      </p:sp>
    </p:spTree>
    <p:extLst>
      <p:ext uri="{BB962C8B-B14F-4D97-AF65-F5344CB8AC3E}">
        <p14:creationId xmlns:p14="http://schemas.microsoft.com/office/powerpoint/2010/main" val="340801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, 1/3 Copy + 2/3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6013" y="1718735"/>
            <a:ext cx="5038726" cy="451908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Click an icon to insert a visual here at 2/3 width of slide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718735"/>
            <a:ext cx="3170238" cy="451908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 b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sz="1200"/>
            </a:lvl3pPr>
            <a:lvl4pPr marL="515911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>
              <a:spcBef>
                <a:spcPts val="6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Insert bullet list at 1/3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646179"/>
            <a:ext cx="8329613" cy="69757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53379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dth Head + Copy w/ 2/3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718736"/>
            <a:ext cx="3170238" cy="451908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1" indent="-17144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2">
              <a:spcBef>
                <a:spcPts val="600"/>
              </a:spcBef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/>
              <a:t>Insert bullet list at 1/3 width of slide</a:t>
            </a:r>
          </a:p>
          <a:p>
            <a:pPr lvl="1"/>
            <a:r>
              <a:rPr lang="en-US"/>
              <a:t>Bullet list level two</a:t>
            </a:r>
          </a:p>
          <a:p>
            <a:pPr lvl="2"/>
            <a:r>
              <a:rPr lang="en-US"/>
              <a:t>Bullet list level three</a:t>
            </a:r>
          </a:p>
          <a:p>
            <a:pPr lvl="3"/>
            <a:r>
              <a:rPr lang="en-US"/>
              <a:t>Bullet list level four</a:t>
            </a:r>
          </a:p>
          <a:p>
            <a:pPr lvl="4"/>
            <a:r>
              <a:rPr lang="en-US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69312"/>
            <a:ext cx="201168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65125" y="646178"/>
            <a:ext cx="3170238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6013" y="651936"/>
            <a:ext cx="5038726" cy="558588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Click an icon to insert a visual here at 2/3 width of slide</a:t>
            </a:r>
          </a:p>
        </p:txBody>
      </p:sp>
    </p:spTree>
    <p:extLst>
      <p:ext uri="{BB962C8B-B14F-4D97-AF65-F5344CB8AC3E}">
        <p14:creationId xmlns:p14="http://schemas.microsoft.com/office/powerpoint/2010/main" val="333996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6014" y="707272"/>
            <a:ext cx="5049836" cy="55411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69312"/>
            <a:ext cx="201168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23564" y="6527945"/>
            <a:ext cx="2895600" cy="20746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 spc="20" baseline="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726" y="6527357"/>
            <a:ext cx="190083" cy="20746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65127" y="6465243"/>
            <a:ext cx="8340725" cy="0"/>
          </a:xfrm>
          <a:prstGeom prst="line">
            <a:avLst/>
          </a:prstGeom>
          <a:ln w="63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65125" y="640966"/>
            <a:ext cx="3170238" cy="862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49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712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55" rtl="0" eaLnBrk="1" latinLnBrk="0" hangingPunct="1">
        <a:lnSpc>
          <a:spcPts val="2300"/>
        </a:lnSpc>
        <a:spcBef>
          <a:spcPct val="0"/>
        </a:spcBef>
        <a:buNone/>
        <a:defRPr sz="2300" kern="1200" cap="all" baseline="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355" rtl="0" eaLnBrk="1" latinLnBrk="0" hangingPunct="1">
        <a:spcBef>
          <a:spcPts val="600"/>
        </a:spcBef>
        <a:buClr>
          <a:srgbClr val="2F85AA"/>
        </a:buClr>
        <a:buFont typeface="Wingdings" pitchFamily="2" charset="2"/>
        <a:buNone/>
        <a:defRPr sz="14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1pPr>
      <a:lvl2pPr marL="182554" indent="-182554" algn="l" defTabSz="914355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3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2pPr>
      <a:lvl3pPr marL="344471" indent="-149219" algn="l" defTabSz="914355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Arial" pitchFamily="34" charset="0"/>
        <a:buChar char="•"/>
        <a:tabLst>
          <a:tab pos="400030" algn="l"/>
        </a:tabLst>
        <a:defRPr sz="12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3pPr>
      <a:lvl4pPr marL="514325" indent="-171442" algn="l" defTabSz="914355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Arial" panose="020B0604020202020204" pitchFamily="34" charset="0"/>
        <a:buChar char="-"/>
        <a:defRPr sz="11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4pPr>
      <a:lvl5pPr marL="685766" indent="-171442" algn="l" defTabSz="914355" rtl="0" eaLnBrk="1" latinLnBrk="0" hangingPunct="1">
        <a:spcBef>
          <a:spcPts val="600"/>
        </a:spcBef>
        <a:buClr>
          <a:schemeClr val="accent3">
            <a:lumMod val="75000"/>
          </a:schemeClr>
        </a:buClr>
        <a:buSzPct val="100000"/>
        <a:buFont typeface="Arial" panose="020B0604020202020204" pitchFamily="34" charset="0"/>
        <a:buChar char="◦"/>
        <a:defRPr sz="11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65126" y="2507741"/>
            <a:ext cx="8347074" cy="517746"/>
          </a:xfrm>
        </p:spPr>
        <p:txBody>
          <a:bodyPr/>
          <a:lstStyle/>
          <a:p>
            <a:r>
              <a:rPr lang="en-US" dirty="0"/>
              <a:t>Why HIV prevention programs succeed or fail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 defTabSz="914355"/>
            <a:r>
              <a:rPr lang="en-US">
                <a:solidFill>
                  <a:srgbClr val="000000"/>
                </a:solidFill>
              </a:rPr>
              <a:t>© 2014 Bill &amp; Melinda Gates Foundation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365127" y="4350260"/>
            <a:ext cx="8347075" cy="815754"/>
          </a:xfrm>
        </p:spPr>
        <p:txBody>
          <a:bodyPr/>
          <a:lstStyle/>
          <a:p>
            <a:pPr defTabSz="914355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defTabSz="914355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defTabSz="914355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defTabSz="914355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defTabSz="914355"/>
            <a:r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t>Gina Dallabetta</a:t>
            </a:r>
          </a:p>
          <a:p>
            <a:pPr defTabSz="914355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defTabSz="914355"/>
            <a:r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t>July 26, 2018</a:t>
            </a:r>
          </a:p>
          <a:p>
            <a:pPr defTabSz="914355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defTabSz="914355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defTabSz="914355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CFD75377-4144-4B83-B377-BD3EA7BDB67C}"/>
              </a:ext>
            </a:extLst>
          </p:cNvPr>
          <p:cNvSpPr txBox="1">
            <a:spLocks/>
          </p:cNvSpPr>
          <p:nvPr/>
        </p:nvSpPr>
        <p:spPr>
          <a:xfrm>
            <a:off x="365126" y="3094937"/>
            <a:ext cx="8347074" cy="51774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1219140" rtl="0" eaLnBrk="1" latinLnBrk="0" hangingPunct="1">
              <a:lnSpc>
                <a:spcPts val="3067"/>
              </a:lnSpc>
              <a:spcBef>
                <a:spcPct val="0"/>
              </a:spcBef>
              <a:buNone/>
              <a:defRPr sz="3067" b="0" kern="1200" cap="all" baseline="0">
                <a:solidFill>
                  <a:schemeClr val="accent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1500" cap="none" dirty="0"/>
              <a:t> </a:t>
            </a:r>
            <a:r>
              <a:rPr lang="en-US" sz="1500" b="1" cap="none" dirty="0"/>
              <a:t>Session: </a:t>
            </a:r>
            <a:r>
              <a:rPr lang="en-US" sz="1500" cap="none" dirty="0"/>
              <a:t>Bending the curve - Modernizing HIV prevention through balanced curation of interventions 	</a:t>
            </a:r>
          </a:p>
        </p:txBody>
      </p:sp>
    </p:spTree>
    <p:extLst>
      <p:ext uri="{BB962C8B-B14F-4D97-AF65-F5344CB8AC3E}">
        <p14:creationId xmlns:p14="http://schemas.microsoft.com/office/powerpoint/2010/main" val="290390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A0916D-47B8-4ED8-AB31-586E139D77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6" y="1123405"/>
            <a:ext cx="8329613" cy="5050971"/>
          </a:xfrm>
        </p:spPr>
        <p:txBody>
          <a:bodyPr/>
          <a:lstStyle/>
          <a:p>
            <a:r>
              <a:rPr lang="en-US" sz="2000" b="1" dirty="0"/>
              <a:t>4 of 5 examples I showed of success scaled programs were in KPs:</a:t>
            </a:r>
          </a:p>
          <a:p>
            <a:pPr marL="428617" lvl="1" indent="-257175">
              <a:buFont typeface="Arial" panose="020B0604020202020204" pitchFamily="34" charset="0"/>
              <a:buChar char="•"/>
            </a:pPr>
            <a:r>
              <a:rPr lang="en-US" sz="1800" dirty="0"/>
              <a:t>PWID - Australia</a:t>
            </a:r>
          </a:p>
          <a:p>
            <a:pPr marL="428617" lvl="1" indent="-257175">
              <a:buFont typeface="Arial" panose="020B0604020202020204" pitchFamily="34" charset="0"/>
              <a:buChar char="•"/>
            </a:pPr>
            <a:r>
              <a:rPr lang="en-US" sz="1800" dirty="0"/>
              <a:t>MSM – San Francisco</a:t>
            </a:r>
          </a:p>
          <a:p>
            <a:pPr marL="428617" lvl="1" indent="-257175">
              <a:buFont typeface="Arial" panose="020B0604020202020204" pitchFamily="34" charset="0"/>
              <a:buChar char="•"/>
            </a:pPr>
            <a:r>
              <a:rPr lang="en-US" sz="1800" dirty="0"/>
              <a:t>SW - Cambodia</a:t>
            </a:r>
          </a:p>
          <a:p>
            <a:pPr marL="428617" lvl="1" indent="-257175">
              <a:buFont typeface="Arial" panose="020B0604020202020204" pitchFamily="34" charset="0"/>
              <a:buChar char="•"/>
            </a:pPr>
            <a:r>
              <a:rPr lang="en-US" sz="1800" dirty="0"/>
              <a:t>KPs - India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Early successes with limited tool kit and limited evidence 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Variable experience in the missing populations:</a:t>
            </a:r>
          </a:p>
          <a:p>
            <a:pPr marL="685784" lvl="2" indent="-342900"/>
            <a:r>
              <a:rPr lang="en-US" sz="1800" dirty="0"/>
              <a:t>30 years of experience in key-populations – the “what” and “how” are known</a:t>
            </a:r>
          </a:p>
          <a:p>
            <a:pPr marL="685784" lvl="2" indent="-342900"/>
            <a:r>
              <a:rPr lang="en-US" sz="1800" dirty="0"/>
              <a:t>AGYW, young men are new - limited evidence of scaled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 have more prevention tools now.</a:t>
            </a:r>
          </a:p>
          <a:p>
            <a:pPr marL="342900" indent="-342900">
              <a:buFontTx/>
              <a:buChar char="-"/>
            </a:pP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dirty="0"/>
          </a:p>
          <a:p>
            <a:pPr lvl="2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4CC2D2-C444-478C-94BD-ECDA6E731A5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1AD514-BCAE-4C6E-9881-ECCBD141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609244"/>
            <a:ext cx="8329613" cy="418338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80824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B26F9E-0A85-4E12-B488-E871F20B5E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6" y="1053737"/>
            <a:ext cx="8329613" cy="5573486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Our collective failure in prevention is not tool-related.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No magic bullet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Must address the multilayer, complex, difficult and mundane implementation issues </a:t>
            </a: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000" dirty="0"/>
              <a:t>	</a:t>
            </a:r>
            <a:endParaRPr lang="en-US" sz="1800" dirty="0"/>
          </a:p>
          <a:p>
            <a:r>
              <a:rPr lang="en-US" sz="1800" dirty="0"/>
              <a:t>	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F42B2D-F227-40BB-8BEF-95A315968A8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D682BB-F175-4F00-8EA5-F3FC593E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193" y="651871"/>
            <a:ext cx="8329613" cy="52318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5FD793B9-65D7-4F2B-B473-7CE441D27642}"/>
              </a:ext>
            </a:extLst>
          </p:cNvPr>
          <p:cNvSpPr/>
          <p:nvPr/>
        </p:nvSpPr>
        <p:spPr>
          <a:xfrm>
            <a:off x="365126" y="3592133"/>
            <a:ext cx="1726408" cy="126709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Underlying success factors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028D8-2D8B-4DBA-B3B8-FC6002FE216B}"/>
              </a:ext>
            </a:extLst>
          </p:cNvPr>
          <p:cNvSpPr txBox="1"/>
          <p:nvPr/>
        </p:nvSpPr>
        <p:spPr>
          <a:xfrm>
            <a:off x="2175668" y="3217780"/>
            <a:ext cx="6662825" cy="225583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Government leadership, ownership, accountability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Community involvement / mobilization / ownership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Access platform(s)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Scale, intensity, coverage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Population specific defined package for all implementers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Addressing structural barriers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Data for management / advocacy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397432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846A24-F16A-40D1-8EB2-0020850D766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422859-AF2B-4F0C-A5D8-66F57F1B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37" y="653017"/>
            <a:ext cx="8329613" cy="375536"/>
          </a:xfrm>
        </p:spPr>
        <p:txBody>
          <a:bodyPr/>
          <a:lstStyle/>
          <a:p>
            <a:r>
              <a:rPr lang="en-US" dirty="0"/>
              <a:t>State of HIV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AC86A7-D073-4E88-9EDA-915926ACD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37" y="2209256"/>
            <a:ext cx="3903229" cy="33380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C7F6BA-5A24-4CF9-814E-AEE40C53AB2A}"/>
              </a:ext>
            </a:extLst>
          </p:cNvPr>
          <p:cNvSpPr txBox="1"/>
          <p:nvPr/>
        </p:nvSpPr>
        <p:spPr>
          <a:xfrm>
            <a:off x="411479" y="1567543"/>
            <a:ext cx="3903228" cy="6417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HIV Mortality and HIV incidence are </a:t>
            </a:r>
          </a:p>
          <a:p>
            <a:pPr algn="ctr"/>
            <a:r>
              <a:rPr lang="en-US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decreasing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FAD1296-1B18-41DA-B513-1F64838A230F}"/>
              </a:ext>
            </a:extLst>
          </p:cNvPr>
          <p:cNvGrpSpPr/>
          <p:nvPr/>
        </p:nvGrpSpPr>
        <p:grpSpPr>
          <a:xfrm>
            <a:off x="4572000" y="1554501"/>
            <a:ext cx="4355273" cy="4064630"/>
            <a:chOff x="6096000" y="929668"/>
            <a:chExt cx="5807030" cy="541950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A599967-C9DD-47F3-BA90-DD4E04357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0" y="1705426"/>
              <a:ext cx="5807030" cy="4643748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A848A0-6AFE-40E3-8B1D-2DF1EB2E8E17}"/>
                </a:ext>
              </a:extLst>
            </p:cNvPr>
            <p:cNvSpPr txBox="1"/>
            <p:nvPr/>
          </p:nvSpPr>
          <p:spPr>
            <a:xfrm>
              <a:off x="6210056" y="929668"/>
              <a:ext cx="5204303" cy="85561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BUT total number of people with HIV is</a:t>
              </a:r>
            </a:p>
            <a:p>
              <a:pPr algn="ctr"/>
              <a:r>
                <a:rPr lang="en-US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rising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186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7599EF-4447-4088-988D-3402EA417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861" y="1515044"/>
            <a:ext cx="8329613" cy="5012313"/>
          </a:xfrm>
        </p:spPr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b="1" dirty="0"/>
              <a:t>Key populations – </a:t>
            </a:r>
            <a:r>
              <a:rPr lang="en-US" sz="1800" dirty="0"/>
              <a:t>account for 40% of new infections, systematically marginalized.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b="1" dirty="0"/>
              <a:t>Young Men </a:t>
            </a:r>
            <a:r>
              <a:rPr lang="en-US" sz="1800" dirty="0"/>
              <a:t>– low knowledge of HIV status, low service utilization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b="1" dirty="0"/>
              <a:t>Adolescent girts and young women </a:t>
            </a:r>
            <a:r>
              <a:rPr lang="en-US" sz="1800" dirty="0"/>
              <a:t>– low knowledge of HIV status and disproportionate infection rate, limited service access, sexual activity stigmatized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08F23B-8CA1-4EDF-9752-061C6DAC98E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B151CA-AF45-428E-A2A5-89B42483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61" y="661369"/>
            <a:ext cx="8329613" cy="454249"/>
          </a:xfrm>
        </p:spPr>
        <p:txBody>
          <a:bodyPr/>
          <a:lstStyle/>
          <a:p>
            <a:r>
              <a:rPr lang="en-US" dirty="0"/>
              <a:t>Rising infections in populations left behind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C62112-0E88-4B77-887D-346D5AB54D96}"/>
              </a:ext>
            </a:extLst>
          </p:cNvPr>
          <p:cNvGrpSpPr/>
          <p:nvPr/>
        </p:nvGrpSpPr>
        <p:grpSpPr>
          <a:xfrm>
            <a:off x="861237" y="2242028"/>
            <a:ext cx="6251945" cy="2228591"/>
            <a:chOff x="1175748" y="1489754"/>
            <a:chExt cx="8335926" cy="29714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5875253-C319-4BD6-9AD6-CB5531142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5748" y="1489754"/>
              <a:ext cx="8335926" cy="297145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C91C55C-2B9D-4262-8682-2C8892758B09}"/>
                </a:ext>
              </a:extLst>
            </p:cNvPr>
            <p:cNvSpPr txBox="1"/>
            <p:nvPr/>
          </p:nvSpPr>
          <p:spPr>
            <a:xfrm>
              <a:off x="1403498" y="2232837"/>
              <a:ext cx="914400" cy="39340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500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FSW</a:t>
              </a:r>
              <a:endPara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001F895-8D1D-4014-AFA9-7A6FCE1DA9D5}"/>
                </a:ext>
              </a:extLst>
            </p:cNvPr>
            <p:cNvSpPr txBox="1"/>
            <p:nvPr/>
          </p:nvSpPr>
          <p:spPr>
            <a:xfrm>
              <a:off x="3540644" y="1988853"/>
              <a:ext cx="914400" cy="39340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500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PWID</a:t>
              </a:r>
              <a:endPara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D0F819-A43C-4E7F-8D27-072987CB73C5}"/>
                </a:ext>
              </a:extLst>
            </p:cNvPr>
            <p:cNvSpPr txBox="1"/>
            <p:nvPr/>
          </p:nvSpPr>
          <p:spPr>
            <a:xfrm>
              <a:off x="5890437" y="1812209"/>
              <a:ext cx="1158948" cy="3674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500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MSM</a:t>
              </a:r>
              <a:endPara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F95C23-C2C6-4F1A-88F8-EEDB2BC5F898}"/>
                </a:ext>
              </a:extLst>
            </p:cNvPr>
            <p:cNvSpPr txBox="1"/>
            <p:nvPr/>
          </p:nvSpPr>
          <p:spPr>
            <a:xfrm>
              <a:off x="8217196" y="2243469"/>
              <a:ext cx="914400" cy="39340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500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TGW</a:t>
              </a:r>
              <a:endPara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EFB0BE-6909-4C20-8709-4E1F0EA19E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But there are examples of successful scaled prevention</a:t>
            </a:r>
          </a:p>
          <a:p>
            <a:endParaRPr lang="en-US" dirty="0"/>
          </a:p>
          <a:p>
            <a:r>
              <a:rPr lang="en-US" dirty="0"/>
              <a:t>- What can we learn from them?</a:t>
            </a:r>
          </a:p>
        </p:txBody>
      </p:sp>
    </p:spTree>
    <p:extLst>
      <p:ext uri="{BB962C8B-B14F-4D97-AF65-F5344CB8AC3E}">
        <p14:creationId xmlns:p14="http://schemas.microsoft.com/office/powerpoint/2010/main" val="389239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4BC23-EB4D-40B8-91E1-74739F3AB0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721C07-C4D5-4E1C-B533-A3D95155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11" y="613957"/>
            <a:ext cx="8329613" cy="351389"/>
          </a:xfrm>
        </p:spPr>
        <p:txBody>
          <a:bodyPr/>
          <a:lstStyle/>
          <a:p>
            <a:r>
              <a:rPr lang="en-US" dirty="0"/>
              <a:t>Successfully Scaled HIV prevention programs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7CB8DF-7358-43E6-BF03-4978851E5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46" y="1480457"/>
            <a:ext cx="8576977" cy="48245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C2BA7C-813E-4AFD-8F3D-AF2D333662A8}"/>
              </a:ext>
            </a:extLst>
          </p:cNvPr>
          <p:cNvSpPr txBox="1"/>
          <p:nvPr/>
        </p:nvSpPr>
        <p:spPr>
          <a:xfrm>
            <a:off x="380196" y="1309075"/>
            <a:ext cx="1389822" cy="2796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3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Cambodia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FA5FEE8D-891C-43A3-9B27-10822293AE33}"/>
              </a:ext>
            </a:extLst>
          </p:cNvPr>
          <p:cNvSpPr/>
          <p:nvPr/>
        </p:nvSpPr>
        <p:spPr>
          <a:xfrm>
            <a:off x="4513218" y="1309075"/>
            <a:ext cx="4250587" cy="1640519"/>
          </a:xfrm>
          <a:prstGeom prst="wedgeRectCallout">
            <a:avLst>
              <a:gd name="adj1" fmla="val -74851"/>
              <a:gd name="adj2" fmla="val 37418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accent6"/>
                </a:solidFill>
              </a:rPr>
              <a:t>Some Elements of Success: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Understanding of epidemic – fueled by sex work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Collection and use of data and responsive program (government and civil society) – mapping of brothels, frequent assessment of outcomes, expanding response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Multisectoral response managed under the National AIDS authority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Structural interventions</a:t>
            </a:r>
            <a:endParaRPr lang="en-US" sz="135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0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4BC23-EB4D-40B8-91E1-74739F3AB0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721C07-C4D5-4E1C-B533-A3D95155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96" y="640288"/>
            <a:ext cx="8329613" cy="351389"/>
          </a:xfrm>
        </p:spPr>
        <p:txBody>
          <a:bodyPr/>
          <a:lstStyle/>
          <a:p>
            <a:r>
              <a:rPr lang="en-US" dirty="0"/>
              <a:t>Successfully Scaled HIV prevention programs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9CBCF5-4D25-441B-B4F7-41D89C67F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67" y="1503861"/>
            <a:ext cx="7821607" cy="45805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C2BA7C-813E-4AFD-8F3D-AF2D333662A8}"/>
              </a:ext>
            </a:extLst>
          </p:cNvPr>
          <p:cNvSpPr txBox="1"/>
          <p:nvPr/>
        </p:nvSpPr>
        <p:spPr>
          <a:xfrm>
            <a:off x="380196" y="1309075"/>
            <a:ext cx="1389822" cy="2796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3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Australia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E2F6AA6-34B5-4380-93B6-32AC50BEA1EC}"/>
              </a:ext>
            </a:extLst>
          </p:cNvPr>
          <p:cNvSpPr/>
          <p:nvPr/>
        </p:nvSpPr>
        <p:spPr>
          <a:xfrm>
            <a:off x="4042954" y="4648801"/>
            <a:ext cx="5101046" cy="1982288"/>
          </a:xfrm>
          <a:prstGeom prst="wedgeRectCallout">
            <a:avLst>
              <a:gd name="adj1" fmla="val -93444"/>
              <a:gd name="adj2" fmla="val -34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accent6"/>
                </a:solidFill>
              </a:rPr>
              <a:t>Some Elements of Success: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Early response to IDU transmission – first isolated harm reduction interventions and then adopted as national program in late 1980’s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Collaboration between civil society and public health sector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Government funding supporting NSP at sufficient quantity through dedicated services or through clinical services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Free NSP in 800 locations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Subsidized purchase in 3000 pharmacies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Over 100 vending machines across the country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09CB569-82CC-4272-9A6C-5D7A534378BE}"/>
              </a:ext>
            </a:extLst>
          </p:cNvPr>
          <p:cNvGrpSpPr/>
          <p:nvPr/>
        </p:nvGrpSpPr>
        <p:grpSpPr>
          <a:xfrm>
            <a:off x="3689535" y="625460"/>
            <a:ext cx="5172483" cy="3084063"/>
            <a:chOff x="3689535" y="625460"/>
            <a:chExt cx="5172483" cy="30840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341A897-1D89-4D22-92D8-066A469BE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89535" y="625460"/>
              <a:ext cx="5172483" cy="3084063"/>
            </a:xfrm>
            <a:prstGeom prst="rect">
              <a:avLst/>
            </a:prstGeom>
          </p:spPr>
        </p:pic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BFEDF48C-41AF-4852-A5D0-09A676668CCB}"/>
                </a:ext>
              </a:extLst>
            </p:cNvPr>
            <p:cNvSpPr/>
            <p:nvPr/>
          </p:nvSpPr>
          <p:spPr>
            <a:xfrm rot="1269545">
              <a:off x="7046031" y="1477096"/>
              <a:ext cx="363474" cy="888513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2782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4BC23-EB4D-40B8-91E1-74739F3AB0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721C07-C4D5-4E1C-B533-A3D95155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96" y="639067"/>
            <a:ext cx="8329613" cy="351389"/>
          </a:xfrm>
        </p:spPr>
        <p:txBody>
          <a:bodyPr/>
          <a:lstStyle/>
          <a:p>
            <a:r>
              <a:rPr lang="en-US" dirty="0"/>
              <a:t>Successfully Scaled HIV prevention programs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F87958-6D6A-4ECE-B1B8-FAFE0F71A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77" y="1507832"/>
            <a:ext cx="7994574" cy="54310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C2BA7C-813E-4AFD-8F3D-AF2D333662A8}"/>
              </a:ext>
            </a:extLst>
          </p:cNvPr>
          <p:cNvSpPr txBox="1"/>
          <p:nvPr/>
        </p:nvSpPr>
        <p:spPr>
          <a:xfrm>
            <a:off x="380196" y="1309075"/>
            <a:ext cx="1389822" cy="2796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3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Zimbabwe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92223DF3-1AC6-49EE-813E-49F86B17C7CE}"/>
              </a:ext>
            </a:extLst>
          </p:cNvPr>
          <p:cNvSpPr/>
          <p:nvPr/>
        </p:nvSpPr>
        <p:spPr>
          <a:xfrm>
            <a:off x="4513218" y="1309074"/>
            <a:ext cx="4250587" cy="2188506"/>
          </a:xfrm>
          <a:prstGeom prst="wedgeRectCallout">
            <a:avLst>
              <a:gd name="adj1" fmla="val -74851"/>
              <a:gd name="adj2" fmla="val 37418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accent6"/>
                </a:solidFill>
              </a:rPr>
              <a:t>Some Elements of Success: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Government ownership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Strong health system and community response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Routine ANC data from 1990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Multi-sectoral response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High coverage of personal, mid- and mass media in early 1990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Widespread public sector distribution and social marketing of condoms</a:t>
            </a:r>
          </a:p>
          <a:p>
            <a:pPr algn="ctr"/>
            <a:endParaRPr lang="en-US" sz="135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4BC23-EB4D-40B8-91E1-74739F3AB0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721C07-C4D5-4E1C-B533-A3D95155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96" y="675106"/>
            <a:ext cx="8329613" cy="351389"/>
          </a:xfrm>
        </p:spPr>
        <p:txBody>
          <a:bodyPr/>
          <a:lstStyle/>
          <a:p>
            <a:r>
              <a:rPr lang="en-US" dirty="0"/>
              <a:t>Successfully Scaled HIV prevention programs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2BA7C-813E-4AFD-8F3D-AF2D333662A8}"/>
              </a:ext>
            </a:extLst>
          </p:cNvPr>
          <p:cNvSpPr txBox="1"/>
          <p:nvPr/>
        </p:nvSpPr>
        <p:spPr>
          <a:xfrm>
            <a:off x="380196" y="1309075"/>
            <a:ext cx="1389822" cy="2796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3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India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417082-5689-4B3E-A03A-FF2090097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7" y="1952015"/>
            <a:ext cx="6236637" cy="3260667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33095D-3D4F-456D-B02F-E3BC9D5A0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84588"/>
              </p:ext>
            </p:extLst>
          </p:nvPr>
        </p:nvGraphicFramePr>
        <p:xfrm>
          <a:off x="6451305" y="2180771"/>
          <a:ext cx="2568597" cy="16509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6199">
                  <a:extLst>
                    <a:ext uri="{9D8B030D-6E8A-4147-A177-3AD203B41FA5}">
                      <a16:colId xmlns:a16="http://schemas.microsoft.com/office/drawing/2014/main" val="1974088431"/>
                    </a:ext>
                  </a:extLst>
                </a:gridCol>
                <a:gridCol w="856199">
                  <a:extLst>
                    <a:ext uri="{9D8B030D-6E8A-4147-A177-3AD203B41FA5}">
                      <a16:colId xmlns:a16="http://schemas.microsoft.com/office/drawing/2014/main" val="3370210334"/>
                    </a:ext>
                  </a:extLst>
                </a:gridCol>
                <a:gridCol w="856199">
                  <a:extLst>
                    <a:ext uri="{9D8B030D-6E8A-4147-A177-3AD203B41FA5}">
                      <a16:colId xmlns:a16="http://schemas.microsoft.com/office/drawing/2014/main" val="3728008309"/>
                    </a:ext>
                  </a:extLst>
                </a:gridCol>
              </a:tblGrid>
              <a:tr h="330188">
                <a:tc>
                  <a:txBody>
                    <a:bodyPr/>
                    <a:lstStyle/>
                    <a:p>
                      <a:r>
                        <a:rPr lang="en-US" sz="1100" dirty="0"/>
                        <a:t>Pop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Number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Coverage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48941951"/>
                  </a:ext>
                </a:extLst>
              </a:tr>
              <a:tr h="33018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FSW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634,000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~75%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45679952"/>
                  </a:ext>
                </a:extLst>
              </a:tr>
              <a:tr h="33018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HR-MSM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112,000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~ 75%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11413607"/>
                  </a:ext>
                </a:extLst>
              </a:tr>
              <a:tr h="33018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PWID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199,000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~ 75%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50474302"/>
                  </a:ext>
                </a:extLst>
              </a:tr>
              <a:tr h="33018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TG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32,000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6"/>
                          </a:solidFill>
                        </a:rPr>
                        <a:t>~ 75%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68871185"/>
                  </a:ext>
                </a:extLst>
              </a:tr>
            </a:tbl>
          </a:graphicData>
        </a:graphic>
      </p:graphicFrame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097BE400-C9D5-4581-BC4C-11F7E352829E}"/>
              </a:ext>
            </a:extLst>
          </p:cNvPr>
          <p:cNvSpPr/>
          <p:nvPr/>
        </p:nvSpPr>
        <p:spPr>
          <a:xfrm>
            <a:off x="4513216" y="1383812"/>
            <a:ext cx="4506686" cy="2970474"/>
          </a:xfrm>
          <a:prstGeom prst="wedgeRectCallout">
            <a:avLst>
              <a:gd name="adj1" fmla="val -74851"/>
              <a:gd name="adj2" fmla="val 37418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solidFill>
                <a:schemeClr val="accent6"/>
              </a:solidFill>
            </a:endParaRPr>
          </a:p>
          <a:p>
            <a:pPr algn="ctr"/>
            <a:r>
              <a:rPr lang="en-US" sz="1350" b="1" dirty="0">
                <a:solidFill>
                  <a:schemeClr val="accent6"/>
                </a:solidFill>
              </a:rPr>
              <a:t>Some Elements of Success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Government ownership – KP center of prevention response since second national strategic plan (2000 – 2006). 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Gradually expanded to national program – cities </a:t>
            </a:r>
            <a:r>
              <a:rPr lang="en-US" sz="1350" dirty="0">
                <a:solidFill>
                  <a:schemeClr val="accent6"/>
                </a:solidFill>
                <a:sym typeface="Wingdings" panose="05000000000000000000" pitchFamily="2" charset="2"/>
              </a:rPr>
              <a:t> highest burden districts  highest burden states  nationwide</a:t>
            </a:r>
            <a:r>
              <a:rPr lang="en-US" sz="1350" dirty="0">
                <a:solidFill>
                  <a:schemeClr val="accent6"/>
                </a:solidFill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Implemented by civil society – large scale social contracting.  Formal community engagement.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Comprehensive service package and program intensity defined and monitored.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Data for decision making: size estimates and mapping data, high quality monitoring data and regular surveys.</a:t>
            </a:r>
          </a:p>
          <a:p>
            <a:endParaRPr lang="en-US" sz="135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8D142F-B69F-46D6-AF76-8FFB53096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40" y="1790744"/>
            <a:ext cx="4889569" cy="419204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45AB4E-4B2C-44FC-8D72-FBAB0B13622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4D02CF-A981-463A-B4BD-FCEEB43C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10" y="473944"/>
            <a:ext cx="8329613" cy="523183"/>
          </a:xfrm>
        </p:spPr>
        <p:txBody>
          <a:bodyPr/>
          <a:lstStyle/>
          <a:p>
            <a:r>
              <a:rPr lang="en-US" dirty="0"/>
              <a:t>PrEP in San Francisco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269FE601-93C8-4950-89EB-0F8336469037}"/>
              </a:ext>
            </a:extLst>
          </p:cNvPr>
          <p:cNvSpPr/>
          <p:nvPr/>
        </p:nvSpPr>
        <p:spPr>
          <a:xfrm rot="2351994">
            <a:off x="4218805" y="2943380"/>
            <a:ext cx="363474" cy="73380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04D2CE-60F4-4445-9DEE-C2F31B6A8E12}"/>
              </a:ext>
            </a:extLst>
          </p:cNvPr>
          <p:cNvSpPr txBox="1"/>
          <p:nvPr/>
        </p:nvSpPr>
        <p:spPr>
          <a:xfrm>
            <a:off x="5146208" y="2225290"/>
            <a:ext cx="3728045" cy="296621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Roll out of PrEP in 2014 addressing barriers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Easier access – nurse led delivery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Same day PrEP initiation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Full benefits navigation (reducing cost barriers)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Active f/u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Report in 2016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1,252 screened, 95.5 % PrEP acceptance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Reported high adherence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STI prevalence rates unchanged (no </a:t>
            </a:r>
          </a:p>
          <a:p>
            <a:pPr lvl="1"/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   change in condom use)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0 HIV infections in PrEP users compared</a:t>
            </a:r>
          </a:p>
          <a:p>
            <a:pPr lvl="1"/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  to 82 </a:t>
            </a:r>
            <a:r>
              <a:rPr lang="en-US" sz="135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sero</a:t>
            </a:r>
            <a:r>
              <a:rPr lang="en-US" sz="13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-conversions in 16 month f/u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C2B35B26-FE14-4A8E-B421-592FFA550DE1}"/>
              </a:ext>
            </a:extLst>
          </p:cNvPr>
          <p:cNvSpPr/>
          <p:nvPr/>
        </p:nvSpPr>
        <p:spPr>
          <a:xfrm>
            <a:off x="4513217" y="1383811"/>
            <a:ext cx="4506686" cy="1277093"/>
          </a:xfrm>
          <a:prstGeom prst="wedgeRectCallout">
            <a:avLst>
              <a:gd name="adj1" fmla="val -66938"/>
              <a:gd name="adj2" fmla="val 8198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accent6"/>
                </a:solidFill>
              </a:rPr>
              <a:t>Some Elements of Success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Longstanding community engagement and comprehensive service delivery to community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Responsive services to identified barriers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accent6"/>
                </a:solidFill>
              </a:rPr>
              <a:t>Community norms on acceptance of PrEP</a:t>
            </a:r>
          </a:p>
        </p:txBody>
      </p:sp>
    </p:spTree>
    <p:extLst>
      <p:ext uri="{BB962C8B-B14F-4D97-AF65-F5344CB8AC3E}">
        <p14:creationId xmlns:p14="http://schemas.microsoft.com/office/powerpoint/2010/main" val="39552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4_Foundation Master Slides">
  <a:themeElements>
    <a:clrScheme name="Foundation PPT Color Palette - Jan 2014">
      <a:dk1>
        <a:srgbClr val="59452A"/>
      </a:dk1>
      <a:lt1>
        <a:srgbClr val="FFFFFF"/>
      </a:lt1>
      <a:dk2>
        <a:srgbClr val="D5CB99"/>
      </a:dk2>
      <a:lt2>
        <a:srgbClr val="B6985E"/>
      </a:lt2>
      <a:accent1>
        <a:srgbClr val="977C00"/>
      </a:accent1>
      <a:accent2>
        <a:srgbClr val="CE6B29"/>
      </a:accent2>
      <a:accent3>
        <a:srgbClr val="8CB7C7"/>
      </a:accent3>
      <a:accent4>
        <a:srgbClr val="9B242D"/>
      </a:accent4>
      <a:accent5>
        <a:srgbClr val="AAA092"/>
      </a:accent5>
      <a:accent6>
        <a:srgbClr val="000000"/>
      </a:accent6>
      <a:hlink>
        <a:srgbClr val="3086AB"/>
      </a:hlink>
      <a:folHlink>
        <a:srgbClr val="3086AB"/>
      </a:folHlink>
    </a:clrScheme>
    <a:fontScheme name="Foundation PPT Fonts - Jan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400" smtClean="0">
            <a:solidFill>
              <a:schemeClr val="accent6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Expanded Template_Aug 6 2014.potx [Read-Only]" id="{857B5461-6D6F-4A88-9363-7676EB8B7D63}" vid="{38DC91CD-FC45-4640-8DD7-D87F66C958B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s xmlns="BC636463-6E0B-4EAD-8324-DD0FCB02579F" xsi:nil="true"/>
    <PublishingExpirationDate xmlns="http://schemas.microsoft.com/sharepoint/v3" xsi:nil="true"/>
    <MemberStatus xmlns="http://schemas.microsoft.com/sharepoint/v3">Active</MemberStatus>
    <Key xmlns="BC636463-6E0B-4EAD-8324-DD0FCB02579F">false</Key>
    <Document_x0020_Type xmlns="BC636463-6E0B-4EAD-8324-DD0FCB02579F"/>
    <PublishingStartDate xmlns="http://schemas.microsoft.com/sharepoint/v3" xsi:nil="true"/>
    <Topics0 xmlns="BC636463-6E0B-4EAD-8324-DD0FCB02579F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4AF21717C2C84F97652467C456025F" ma:contentTypeVersion="32" ma:contentTypeDescription="Create a new document." ma:contentTypeScope="" ma:versionID="18fcb7a8ba39ddda6cbae4ee7978f977">
  <xsd:schema xmlns:xsd="http://www.w3.org/2001/XMLSchema" xmlns:xs="http://www.w3.org/2001/XMLSchema" xmlns:p="http://schemas.microsoft.com/office/2006/metadata/properties" xmlns:ns1="http://schemas.microsoft.com/sharepoint/v3" xmlns:ns2="BC636463-6E0B-4EAD-8324-DD0FCB02579F" xmlns:ns3="5d6b1ffc-c0b4-4181-beff-460bb81607c5" xmlns:ns4="bc636463-6e0b-4ead-8324-dd0fcb02579f" targetNamespace="http://schemas.microsoft.com/office/2006/metadata/properties" ma:root="true" ma:fieldsID="844e2e8b4ef9c917baf643fb998577f7" ns1:_="" ns2:_="" ns3:_="" ns4:_="">
    <xsd:import namespace="http://schemas.microsoft.com/sharepoint/v3"/>
    <xsd:import namespace="BC636463-6E0B-4EAD-8324-DD0FCB02579F"/>
    <xsd:import namespace="5d6b1ffc-c0b4-4181-beff-460bb81607c5"/>
    <xsd:import namespace="bc636463-6e0b-4ead-8324-dd0fcb02579f"/>
    <xsd:element name="properties">
      <xsd:complexType>
        <xsd:sequence>
          <xsd:element name="documentManagement">
            <xsd:complexType>
              <xsd:all>
                <xsd:element ref="ns2:Key" minOccurs="0"/>
                <xsd:element ref="ns2:Document_x0020_Type" minOccurs="0"/>
                <xsd:element ref="ns1:PublishingStartDate" minOccurs="0"/>
                <xsd:element ref="ns1:PublishingExpirationDate" minOccurs="0"/>
                <xsd:element ref="ns1:MemberStatus" minOccurs="0"/>
                <xsd:element ref="ns2:Topics" minOccurs="0"/>
                <xsd:element ref="ns2:Topics0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MemberStatus" ma:index="6" nillable="true" ma:displayName="Status" ma:default="Active" ma:description="" ma:internalName="MemberStatus" ma:readOnly="false">
      <xsd:simpleType>
        <xsd:restriction base="dms:Choice">
          <xsd:enumeration value="Pending"/>
          <xsd:enumeration value="Active"/>
          <xsd:enumeration value="Inactive"/>
          <xsd:enumeration value="Blocked"/>
          <xsd:enumeration value="Left"/>
        </xsd:restriction>
      </xsd:simpleType>
    </xsd:element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36463-6E0B-4EAD-8324-DD0FCB02579F" elementFormDefault="qualified">
    <xsd:import namespace="http://schemas.microsoft.com/office/2006/documentManagement/types"/>
    <xsd:import namespace="http://schemas.microsoft.com/office/infopath/2007/PartnerControls"/>
    <xsd:element name="Key" ma:index="2" nillable="true" ma:displayName="Key Document" ma:default="FALSE" ma:description="Show in Key Documents view?" ma:internalName="Key" ma:readOnly="false">
      <xsd:simpleType>
        <xsd:restriction base="dms:Boolean"/>
      </xsd:simpleType>
    </xsd:element>
    <xsd:element name="Document_x0020_Type" ma:index="3" nillable="true" ma:displayName="Document Type" ma:internalName="Document_x0020_Typ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ticle"/>
                    <xsd:enumeration value="Data/Tracking"/>
                    <xsd:enumeration value="Form"/>
                    <xsd:enumeration value="Memo"/>
                    <xsd:enumeration value="Pipeline"/>
                    <xsd:enumeration value="Presentation"/>
                    <xsd:enumeration value="Process"/>
                    <xsd:enumeration value="Reference"/>
                    <xsd:enumeration value="Report Reminder"/>
                    <xsd:enumeration value="Template"/>
                  </xsd:restriction>
                </xsd:simpleType>
              </xsd:element>
            </xsd:sequence>
          </xsd:extension>
        </xsd:complexContent>
      </xsd:complexType>
    </xsd:element>
    <xsd:element name="Topics" ma:index="13" nillable="true" ma:displayName="Topics" ma:list="{79432210-154A-457D-8EFE-10353164B952}" ma:internalName="Topics" ma:showField="Title">
      <xsd:simpleType>
        <xsd:restriction base="dms:Lookup"/>
      </xsd:simpleType>
    </xsd:element>
    <xsd:element name="Topics0" ma:index="14" nillable="true" ma:displayName="Topics" ma:list="{79432210-154A-457D-8EFE-10353164B952}" ma:internalName="Topics0" ma:readOnly="false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b1ffc-c0b4-4181-beff-460bb81607c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36463-6e0b-4ead-8324-dd0fcb025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5C410-97A3-43A3-A37C-C15838EE5CA2}">
  <ds:schemaRefs>
    <ds:schemaRef ds:uri="http://schemas.openxmlformats.org/package/2006/metadata/core-properties"/>
    <ds:schemaRef ds:uri="bc636463-6e0b-4ead-8324-dd0fcb02579f"/>
    <ds:schemaRef ds:uri="http://purl.org/dc/dcmitype/"/>
    <ds:schemaRef ds:uri="http://purl.org/dc/elements/1.1/"/>
    <ds:schemaRef ds:uri="BC636463-6E0B-4EAD-8324-DD0FCB02579F"/>
    <ds:schemaRef ds:uri="http://schemas.microsoft.com/office/2006/metadata/properties"/>
    <ds:schemaRef ds:uri="http://schemas.microsoft.com/office/2006/documentManagement/types"/>
    <ds:schemaRef ds:uri="5d6b1ffc-c0b4-4181-beff-460bb81607c5"/>
    <ds:schemaRef ds:uri="http://schemas.microsoft.com/sharepoint/v3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B1E9EA3-D24B-40F5-B08D-FF3EB62354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3E9E47-900A-43CD-A11A-E21FB18408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636463-6E0B-4EAD-8324-DD0FCB02579F"/>
    <ds:schemaRef ds:uri="5d6b1ffc-c0b4-4181-beff-460bb81607c5"/>
    <ds:schemaRef ds:uri="bc636463-6e0b-4ead-8324-dd0fcb025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669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4_Foundation Master Slides</vt:lpstr>
      <vt:lpstr>Why HIV prevention programs succeed or fail </vt:lpstr>
      <vt:lpstr>State of HIV </vt:lpstr>
      <vt:lpstr>Rising infections in populations left behind</vt:lpstr>
      <vt:lpstr>PowerPoint Presentation</vt:lpstr>
      <vt:lpstr>Successfully Scaled HIV prevention programs</vt:lpstr>
      <vt:lpstr>Successfully Scaled HIV prevention programs</vt:lpstr>
      <vt:lpstr>Successfully Scaled HIV prevention programs</vt:lpstr>
      <vt:lpstr>Successfully Scaled HIV prevention programs</vt:lpstr>
      <vt:lpstr>PrEP in San Francisco</vt:lpstr>
      <vt:lpstr>Summary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PEPFAR Working Group</dc:title>
  <dc:creator>Sarah Hamm Rush</dc:creator>
  <cp:lastModifiedBy>Gina Dallabetta</cp:lastModifiedBy>
  <cp:revision>135</cp:revision>
  <dcterms:modified xsi:type="dcterms:W3CDTF">2018-07-24T15:52:06Z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0x010100AC4AF21717C2C84F97652467C456025F</vt:lpwstr>
  </property>
</Properties>
</file>